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7" r:id="rId3"/>
    <p:sldId id="296" r:id="rId4"/>
    <p:sldId id="289" r:id="rId5"/>
    <p:sldId id="290" r:id="rId6"/>
    <p:sldId id="320" r:id="rId7"/>
    <p:sldId id="291" r:id="rId8"/>
    <p:sldId id="298" r:id="rId9"/>
    <p:sldId id="292" r:id="rId10"/>
    <p:sldId id="299" r:id="rId11"/>
    <p:sldId id="319" r:id="rId12"/>
    <p:sldId id="312" r:id="rId13"/>
    <p:sldId id="304" r:id="rId14"/>
    <p:sldId id="318" r:id="rId15"/>
    <p:sldId id="317" r:id="rId16"/>
    <p:sldId id="300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293" r:id="rId25"/>
    <p:sldId id="257" r:id="rId26"/>
    <p:sldId id="325" r:id="rId27"/>
    <p:sldId id="283" r:id="rId28"/>
    <p:sldId id="315" r:id="rId29"/>
    <p:sldId id="316" r:id="rId30"/>
    <p:sldId id="326" r:id="rId31"/>
    <p:sldId id="324" r:id="rId32"/>
    <p:sldId id="327" r:id="rId33"/>
    <p:sldId id="314" r:id="rId34"/>
    <p:sldId id="313" r:id="rId35"/>
    <p:sldId id="328" r:id="rId36"/>
    <p:sldId id="329" r:id="rId37"/>
    <p:sldId id="330" r:id="rId38"/>
    <p:sldId id="295" r:id="rId39"/>
    <p:sldId id="294" r:id="rId40"/>
    <p:sldId id="321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320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5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5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05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923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388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9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8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96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729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B4A95F-554F-4C5F-9E12-9A1F5510968D}" type="slidenum">
              <a:rPr lang="fr-FR" smtClean="0">
                <a:solidFill>
                  <a:srgbClr val="434342"/>
                </a:solidFill>
              </a:rPr>
              <a:pPr/>
              <a:t>‹N°›</a:t>
            </a:fld>
            <a:endParaRPr lang="fr-FR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42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130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9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1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0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5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5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2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6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2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867E2-249C-4BFD-AA96-5896D93D4B91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DA94E-2171-426E-B062-DAC97873ED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7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FBC7533-4F14-42AB-849C-73DEAD971E9F}" type="datetimeFigureOut">
              <a:rPr lang="fr-FR" smtClean="0"/>
              <a:pPr/>
              <a:t>19/01/2018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7B4A95F-554F-4C5F-9E12-9A1F551096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63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png"/><Relationship Id="rId55" Type="http://schemas.openxmlformats.org/officeDocument/2006/relationships/image" Target="../media/image105.png"/><Relationship Id="rId63" Type="http://schemas.openxmlformats.org/officeDocument/2006/relationships/image" Target="../media/image113.png"/><Relationship Id="rId68" Type="http://schemas.openxmlformats.org/officeDocument/2006/relationships/image" Target="../media/image118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image" Target="../media/image108.png"/><Relationship Id="rId66" Type="http://schemas.openxmlformats.org/officeDocument/2006/relationships/image" Target="../media/image116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49" Type="http://schemas.openxmlformats.org/officeDocument/2006/relationships/image" Target="../media/image99.png"/><Relationship Id="rId57" Type="http://schemas.openxmlformats.org/officeDocument/2006/relationships/image" Target="../media/image107.png"/><Relationship Id="rId61" Type="http://schemas.openxmlformats.org/officeDocument/2006/relationships/image" Target="../media/image111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Relationship Id="rId60" Type="http://schemas.openxmlformats.org/officeDocument/2006/relationships/image" Target="../media/image110.png"/><Relationship Id="rId65" Type="http://schemas.openxmlformats.org/officeDocument/2006/relationships/image" Target="../media/image11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png"/><Relationship Id="rId48" Type="http://schemas.openxmlformats.org/officeDocument/2006/relationships/image" Target="../media/image98.png"/><Relationship Id="rId56" Type="http://schemas.openxmlformats.org/officeDocument/2006/relationships/image" Target="../media/image106.png"/><Relationship Id="rId64" Type="http://schemas.openxmlformats.org/officeDocument/2006/relationships/image" Target="../media/image114.png"/><Relationship Id="rId69" Type="http://schemas.openxmlformats.org/officeDocument/2006/relationships/image" Target="../media/image119.png"/><Relationship Id="rId8" Type="http://schemas.openxmlformats.org/officeDocument/2006/relationships/image" Target="../media/image58.png"/><Relationship Id="rId51" Type="http://schemas.openxmlformats.org/officeDocument/2006/relationships/image" Target="../media/image101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59" Type="http://schemas.openxmlformats.org/officeDocument/2006/relationships/image" Target="../media/image109.png"/><Relationship Id="rId67" Type="http://schemas.openxmlformats.org/officeDocument/2006/relationships/image" Target="../media/image117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62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lbgi.fr/~ripp/Phototheque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lbgi.fr/~ripp/Phototheque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lbgi.fr/~ripp/Phototheque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g"/><Relationship Id="rId4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http://raymondripp.fr/Phototheque/Raymond/BaladesEtChateaux/Geroldseck/PlanDuSit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http://raymondripp.fr/Phototheque/Raymond/BaladesEtChateaux/Geroldseck/PlanDuSit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1430" y="116632"/>
            <a:ext cx="9144000" cy="7920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Colloque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Scientifique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en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l’honneur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 de Raymond </a:t>
            </a: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Ripp</a:t>
            </a:r>
            <a:endParaRPr lang="en-US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19 </a:t>
            </a: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Janvier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 2018</a:t>
            </a:r>
            <a:endParaRPr lang="en-U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59632" y="2973613"/>
            <a:ext cx="64065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Raymond : du </a:t>
            </a:r>
            <a:r>
              <a:rPr lang="en-US" sz="36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Tcl</a:t>
            </a:r>
            <a:r>
              <a:rPr lang="en-US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à </a:t>
            </a:r>
            <a:r>
              <a:rPr lang="en-US" sz="36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l’humain</a:t>
            </a:r>
            <a:endParaRPr lang="en-US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Disponibilité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7"/>
            <a:ext cx="2975992" cy="17390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40" y="2619864"/>
            <a:ext cx="5687360" cy="42655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9"/>
          <a:stretch/>
        </p:blipFill>
        <p:spPr>
          <a:xfrm>
            <a:off x="-1" y="711844"/>
            <a:ext cx="3491881" cy="61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PASSEUR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620688"/>
            <a:ext cx="6696744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Enseignement, formation, conseil, encadrement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Enseignement de l’informatique en master de biologie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Aides au </a:t>
            </a:r>
            <a:r>
              <a:rPr lang="fr-F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quotidien</a:t>
            </a:r>
          </a:p>
          <a:p>
            <a:pPr marL="1166813" lvl="3" indent="-246063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L’informatique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biologiste, la biologie à l’informaticien</a:t>
            </a:r>
          </a:p>
          <a:p>
            <a:pPr marL="1143000" lvl="2" indent="-2286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fr-FR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« anciens » … aux stagiaires </a:t>
            </a:r>
            <a:r>
              <a:rPr lang="fr-FR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 fait tout le monde!!!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r="16837"/>
          <a:stretch/>
        </p:blipFill>
        <p:spPr>
          <a:xfrm>
            <a:off x="3523161" y="1470695"/>
            <a:ext cx="1890214" cy="243840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04" y="35808"/>
            <a:ext cx="526364" cy="7007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88" y="563418"/>
            <a:ext cx="525026" cy="6984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89" y="2790906"/>
            <a:ext cx="539380" cy="6494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49" y="1620728"/>
            <a:ext cx="558321" cy="6782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70" y="3630518"/>
            <a:ext cx="535590" cy="73119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59" y="374119"/>
            <a:ext cx="628348" cy="8024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67" y="56718"/>
            <a:ext cx="608862" cy="7133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85" y="54353"/>
            <a:ext cx="503012" cy="6163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21" y="277393"/>
            <a:ext cx="642708" cy="7359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55" y="11929"/>
            <a:ext cx="599359" cy="7485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40" y="1631347"/>
            <a:ext cx="598704" cy="6882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37" y="2671483"/>
            <a:ext cx="589149" cy="7010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12" y="836516"/>
            <a:ext cx="611181" cy="7704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9" y="851271"/>
            <a:ext cx="629795" cy="6962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34" y="817209"/>
            <a:ext cx="640311" cy="6534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22" y="1187701"/>
            <a:ext cx="492385" cy="6128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29" y="109569"/>
            <a:ext cx="572414" cy="68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36" y="1713559"/>
            <a:ext cx="611380" cy="6725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4" y="1013357"/>
            <a:ext cx="602198" cy="7049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8" y="1638146"/>
            <a:ext cx="618531" cy="6977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79" y="4080046"/>
            <a:ext cx="499752" cy="6570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4" name="Image 9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6" y="751119"/>
            <a:ext cx="500584" cy="6669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32" y="2267429"/>
            <a:ext cx="634078" cy="680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22" y="1959107"/>
            <a:ext cx="567324" cy="7536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98" y="222889"/>
            <a:ext cx="595327" cy="7650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50" y="1053811"/>
            <a:ext cx="598330" cy="659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6" y="2566780"/>
            <a:ext cx="553561" cy="5897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15" y="3375918"/>
            <a:ext cx="539194" cy="6716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06" y="3521893"/>
            <a:ext cx="483192" cy="6544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60" y="4754612"/>
            <a:ext cx="490807" cy="6397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59" y="3956417"/>
            <a:ext cx="473502" cy="6921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9" y="2473045"/>
            <a:ext cx="559414" cy="6987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14" y="3350441"/>
            <a:ext cx="641164" cy="7226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51" y="3001772"/>
            <a:ext cx="541978" cy="6163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36" y="3686426"/>
            <a:ext cx="595109" cy="6461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6" y="3319877"/>
            <a:ext cx="491755" cy="6241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71" y="4128512"/>
            <a:ext cx="525937" cy="6169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76" y="4262540"/>
            <a:ext cx="595050" cy="6246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18" y="4256361"/>
            <a:ext cx="630417" cy="7994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73" y="4335131"/>
            <a:ext cx="646802" cy="6889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36" y="4320143"/>
            <a:ext cx="635775" cy="6598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12" y="3683741"/>
            <a:ext cx="561714" cy="675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68" y="4847034"/>
            <a:ext cx="601685" cy="6613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1" y="4080046"/>
            <a:ext cx="485300" cy="6482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17" y="4961956"/>
            <a:ext cx="689495" cy="7487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08" y="5074469"/>
            <a:ext cx="626994" cy="6872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04" y="5097204"/>
            <a:ext cx="484021" cy="6578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98" y="5280101"/>
            <a:ext cx="518212" cy="6442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95" y="5214996"/>
            <a:ext cx="562926" cy="7195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81" y="4940581"/>
            <a:ext cx="530158" cy="5862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69" y="2928464"/>
            <a:ext cx="537989" cy="6657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4" name="Image 123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2" y="1784792"/>
            <a:ext cx="510096" cy="5455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28" y="5535183"/>
            <a:ext cx="506553" cy="6340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92" y="5788559"/>
            <a:ext cx="566774" cy="6305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7" name="Image 126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08" y="425122"/>
            <a:ext cx="568102" cy="550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02" y="5708042"/>
            <a:ext cx="549062" cy="6978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63" y="3251456"/>
            <a:ext cx="555484" cy="7049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55" y="6161767"/>
            <a:ext cx="580328" cy="6825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87" y="6189265"/>
            <a:ext cx="599288" cy="6464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7" y="277393"/>
            <a:ext cx="491892" cy="6226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82" y="5924364"/>
            <a:ext cx="572521" cy="6695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" name="Image 133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34" y="5466206"/>
            <a:ext cx="545964" cy="6376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51" y="1547538"/>
            <a:ext cx="541316" cy="63097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61" y="4436994"/>
            <a:ext cx="465818" cy="6269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7" name="Image 13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7" y="4847034"/>
            <a:ext cx="547382" cy="7359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55" y="843854"/>
            <a:ext cx="518587" cy="6502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9" name="Image 138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65" y="4648602"/>
            <a:ext cx="471510" cy="60163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404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750"/>
                            </p:stCondLst>
                            <p:childTnLst>
                              <p:par>
                                <p:cTn id="2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550421"/>
            <a:ext cx="4352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http://lbgi.fr/~</a:t>
            </a:r>
            <a:r>
              <a:rPr lang="en-US" dirty="0" smtClean="0">
                <a:hlinkClick r:id="rId2"/>
              </a:rPr>
              <a:t>ripp/Phototheque/index.html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mémoire du labo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13656"/>
          <a:stretch/>
        </p:blipFill>
        <p:spPr>
          <a:xfrm>
            <a:off x="1476211" y="866060"/>
            <a:ext cx="2807757" cy="59783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57272"/>
            <a:ext cx="2380583" cy="6060596"/>
          </a:xfrm>
          <a:prstGeom prst="rect">
            <a:avLst/>
          </a:prstGeom>
        </p:spPr>
      </p:pic>
      <p:pic>
        <p:nvPicPr>
          <p:cNvPr id="8" name="Picture 2" descr="http://lbgi.fr/~ripp/Phototheque/Architecture/BatimentIGBMC4/IMG_05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8108209" cy="60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lbgi.fr/~ripp/Phototheque/Architecture/BatimentIGBMC/DSCN9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096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7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550421"/>
            <a:ext cx="4352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http://lbgi.fr/~</a:t>
            </a:r>
            <a:r>
              <a:rPr lang="en-US" dirty="0" smtClean="0">
                <a:hlinkClick r:id="rId2"/>
              </a:rPr>
              <a:t>ripp/Phototheque/index.html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mémoire du labo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13656"/>
          <a:stretch/>
        </p:blipFill>
        <p:spPr>
          <a:xfrm>
            <a:off x="1476211" y="866060"/>
            <a:ext cx="2807757" cy="59783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57272"/>
            <a:ext cx="2380583" cy="60605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2499"/>
            <a:ext cx="8047257" cy="60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550421"/>
            <a:ext cx="4352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http://lbgi.fr/~</a:t>
            </a:r>
            <a:r>
              <a:rPr lang="en-US" dirty="0" smtClean="0">
                <a:hlinkClick r:id="rId2"/>
              </a:rPr>
              <a:t>ripp/Phototheque/index.html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mémoire du labo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13656"/>
          <a:stretch/>
        </p:blipFill>
        <p:spPr>
          <a:xfrm>
            <a:off x="1476211" y="866060"/>
            <a:ext cx="2807757" cy="59783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57272"/>
            <a:ext cx="2380583" cy="60605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2499"/>
            <a:ext cx="8047257" cy="60354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raymond.ripp.free.fr/Raymond/Copains/tous-et-moi_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26469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/>
          <a:lstStyle/>
          <a:p>
            <a:r>
              <a:rPr lang="fr-FR" dirty="0" smtClean="0"/>
              <a:t>portrait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1243"/>
            <a:ext cx="24765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02644"/>
            <a:ext cx="253682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6493"/>
            <a:ext cx="2759075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9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-171400"/>
            <a:ext cx="7772400" cy="1470025"/>
          </a:xfrm>
        </p:spPr>
        <p:txBody>
          <a:bodyPr/>
          <a:lstStyle/>
          <a:p>
            <a:r>
              <a:rPr lang="fr-FR" dirty="0" smtClean="0"/>
              <a:t>Voyages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5360640" cy="694928"/>
          </a:xfrm>
        </p:spPr>
        <p:txBody>
          <a:bodyPr/>
          <a:lstStyle/>
          <a:p>
            <a:r>
              <a:rPr lang="fr-FR" dirty="0" smtClean="0"/>
              <a:t>1974 Rwanda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4016375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1975 – Mexique </a:t>
            </a:r>
            <a:r>
              <a:rPr lang="fr-FR" sz="3200" dirty="0" smtClean="0">
                <a:solidFill>
                  <a:schemeClr val="bg1">
                    <a:lumMod val="50000"/>
                  </a:schemeClr>
                </a:solidFill>
              </a:rPr>
              <a:t>Guatemala Laponie</a:t>
            </a:r>
            <a:endParaRPr lang="fr-F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5863"/>
            <a:ext cx="278923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5900"/>
            <a:ext cx="18510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83" y="2420888"/>
            <a:ext cx="26590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3800"/>
            <a:ext cx="2038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17950"/>
            <a:ext cx="1847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1976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- les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Alpes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274" y="1340768"/>
            <a:ext cx="5256854" cy="178821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3916363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329" r="559" b="8245"/>
          <a:stretch/>
        </p:blipFill>
        <p:spPr bwMode="auto">
          <a:xfrm>
            <a:off x="45022" y="1481138"/>
            <a:ext cx="9041829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11973"/>
            <a:ext cx="7200800" cy="54061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/>
          <a:stretch/>
        </p:blipFill>
        <p:spPr>
          <a:xfrm>
            <a:off x="3814932" y="957263"/>
            <a:ext cx="5077548" cy="57981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11451"/>
          <a:stretch/>
        </p:blipFill>
        <p:spPr>
          <a:xfrm>
            <a:off x="79651" y="2344767"/>
            <a:ext cx="3700261" cy="1975098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1835755" y="1412776"/>
            <a:ext cx="1885151" cy="1120883"/>
          </a:xfrm>
          <a:prstGeom prst="wedgeEllipseCallout">
            <a:avLst>
              <a:gd name="adj1" fmla="val -19317"/>
              <a:gd name="adj2" fmla="val 816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017759" y="1771521"/>
            <a:ext cx="154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Aaaaaaaaargh</a:t>
            </a:r>
            <a:endParaRPr lang="fr-FR" b="1" dirty="0"/>
          </a:p>
        </p:txBody>
      </p:sp>
      <p:sp>
        <p:nvSpPr>
          <p:cNvPr id="11" name="Rectangle 10"/>
          <p:cNvSpPr/>
          <p:nvPr/>
        </p:nvSpPr>
        <p:spPr>
          <a:xfrm>
            <a:off x="252536" y="26621"/>
            <a:ext cx="770384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Premiers contacts :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l’IBMC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…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22429"/>
            <a:ext cx="9086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Première </a:t>
            </a: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Prouesse Informatique : le détournement de la page d’accueil de l’institut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508104" y="26514"/>
            <a:ext cx="345686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au siècle dernier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4" descr="http://lbgi.fr/~ripp/Phototheque/BInG/PortraitsBInG/www01/images/DSCN17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" y="476672"/>
            <a:ext cx="8668813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/>
      <p:bldP spid="6" grpId="1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1978 - </a:t>
            </a:r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Spéléologie gouffre de </a:t>
            </a:r>
            <a:r>
              <a:rPr lang="fr-FR" sz="3600" dirty="0" err="1" smtClean="0">
                <a:solidFill>
                  <a:schemeClr val="bg1">
                    <a:lumMod val="50000"/>
                  </a:schemeClr>
                </a:solidFill>
              </a:rPr>
              <a:t>Pourpevelle</a:t>
            </a:r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5113114" cy="533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6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1979 </a:t>
            </a:r>
            <a:r>
              <a:rPr lang="fr-FR" sz="3200" dirty="0" smtClean="0">
                <a:solidFill>
                  <a:schemeClr val="bg1">
                    <a:lumMod val="50000"/>
                  </a:schemeClr>
                </a:solidFill>
              </a:rPr>
              <a:t>- Kayak                    </a:t>
            </a:r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1981 - </a:t>
            </a:r>
            <a:r>
              <a:rPr lang="fr-FR" sz="3200" dirty="0" smtClean="0">
                <a:solidFill>
                  <a:schemeClr val="bg1">
                    <a:lumMod val="50000"/>
                  </a:schemeClr>
                </a:solidFill>
              </a:rPr>
              <a:t>Corse</a:t>
            </a:r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3200" dirty="0">
                <a:solidFill>
                  <a:schemeClr val="bg1">
                    <a:lumMod val="50000"/>
                  </a:schemeClr>
                </a:solidFill>
              </a:rPr>
            </a:br>
            <a:endParaRPr lang="fr-F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628775"/>
            <a:ext cx="3743771" cy="394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18" y="2398305"/>
            <a:ext cx="4244053" cy="289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3200" dirty="0">
                <a:solidFill>
                  <a:schemeClr val="bg1">
                    <a:lumMod val="50000"/>
                  </a:schemeClr>
                </a:solidFill>
              </a:rPr>
              <a:t>1997 – Inde, Ladakh</a:t>
            </a:r>
            <a:br>
              <a:rPr lang="fr-FR" sz="3200" dirty="0">
                <a:solidFill>
                  <a:schemeClr val="bg1">
                    <a:lumMod val="50000"/>
                  </a:schemeClr>
                </a:solidFill>
              </a:rPr>
            </a:br>
            <a:endParaRPr lang="fr-FR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03737" cy="25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2448272" cy="364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3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65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2CV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0015"/>
            <a:ext cx="6938658" cy="640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1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aymond.ripp.free.fr/Raymond/2cv/Peinture/SortieGar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1628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raymond.ripp.free.fr/Raymond/2cv/Peinture/VueDe11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124372"/>
            <a:ext cx="7177006" cy="43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raymond.ripp.free.fr/Raymond/2cv/Peinture/VueDe10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0" y="1221879"/>
            <a:ext cx="8515944" cy="438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lbgi.fr/~ripp/Phototheque/Architecture/EsplanadeEtPontJuillet2004/www01/thumbs/R4J630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446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2CV</a:t>
            </a:r>
            <a:endParaRPr lang="en-US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49" y="506289"/>
            <a:ext cx="6564008" cy="6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2" y="908720"/>
            <a:ext cx="8751356" cy="5835312"/>
          </a:xfrm>
        </p:spPr>
      </p:pic>
      <p:sp>
        <p:nvSpPr>
          <p:cNvPr id="5" name="Rectangle 4"/>
          <p:cNvSpPr/>
          <p:nvPr/>
        </p:nvSpPr>
        <p:spPr>
          <a:xfrm>
            <a:off x="0" y="446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2CV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46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3045" b="3329"/>
          <a:stretch/>
        </p:blipFill>
        <p:spPr bwMode="auto">
          <a:xfrm>
            <a:off x="30260" y="413532"/>
            <a:ext cx="9096233" cy="48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" y="617012"/>
            <a:ext cx="9047058" cy="46121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" y="613336"/>
            <a:ext cx="9047058" cy="46121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465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2CV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721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3045" b="3329"/>
          <a:stretch/>
        </p:blipFill>
        <p:spPr bwMode="auto">
          <a:xfrm>
            <a:off x="30260" y="413532"/>
            <a:ext cx="9096233" cy="48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" y="617012"/>
            <a:ext cx="9047058" cy="46121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" y="613336"/>
            <a:ext cx="9047058" cy="46121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0" y="4149080"/>
            <a:ext cx="3901440" cy="24932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5220072" y="5661248"/>
            <a:ext cx="326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Message de </a:t>
            </a:r>
            <a:r>
              <a:rPr lang="en-US" b="1" dirty="0" err="1" smtClean="0"/>
              <a:t>Frédérick</a:t>
            </a:r>
            <a:r>
              <a:rPr lang="en-US" b="1" dirty="0" smtClean="0"/>
              <a:t> </a:t>
            </a:r>
            <a:r>
              <a:rPr lang="en-US" b="1" dirty="0" err="1" smtClean="0"/>
              <a:t>Plewniak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0" y="-465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La 2CV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839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2967335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raymondripp.fr/Phototheque/Raymond/BaladesEtChateaux/Geroldseck/PlanDuSite.html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3668" b="9534"/>
          <a:stretch/>
        </p:blipFill>
        <p:spPr>
          <a:xfrm>
            <a:off x="-13652" y="-27384"/>
            <a:ext cx="9144000" cy="44644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7086" r="4330" b="6515"/>
          <a:stretch/>
        </p:blipFill>
        <p:spPr>
          <a:xfrm>
            <a:off x="-129" y="4101444"/>
            <a:ext cx="3672408" cy="27119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/>
          <a:stretch/>
        </p:blipFill>
        <p:spPr>
          <a:xfrm>
            <a:off x="5568839" y="4077072"/>
            <a:ext cx="3573016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2967335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raymondripp.fr/Phototheque/Raymond/BaladesEtChateaux/Geroldseck/PlanDuSite.html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3668" b="9534"/>
          <a:stretch/>
        </p:blipFill>
        <p:spPr>
          <a:xfrm>
            <a:off x="-13652" y="-27384"/>
            <a:ext cx="9144000" cy="4464496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3707904" y="2556236"/>
            <a:ext cx="360040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64" y="4557126"/>
            <a:ext cx="3067832" cy="230087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" y="332656"/>
            <a:ext cx="3168352" cy="4224470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>
            <a:off x="3203848" y="2204864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91" y="476672"/>
            <a:ext cx="2754306" cy="3672408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V="1">
            <a:off x="5495102" y="1957174"/>
            <a:ext cx="899752" cy="36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4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621"/>
            <a:ext cx="91440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du </a:t>
            </a:r>
            <a:r>
              <a:rPr lang="fr-FR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Lbgi</a:t>
            </a:r>
            <a:r>
              <a:rPr lang="fr-FR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 </a:t>
            </a:r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au CSTB : de 1997…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8"/>
          <a:stretch>
            <a:fillRect/>
          </a:stretch>
        </p:blipFill>
        <p:spPr bwMode="auto">
          <a:xfrm>
            <a:off x="7596336" y="784349"/>
            <a:ext cx="1296987" cy="1762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3"/>
          <a:stretch>
            <a:fillRect/>
          </a:stretch>
        </p:blipFill>
        <p:spPr bwMode="auto">
          <a:xfrm>
            <a:off x="73597" y="764704"/>
            <a:ext cx="1363662" cy="1755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lbgi.fr/~ripp/Phototheque/ThesesEtPots/TheseOdile/DSCN2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7" t="8257" r="7004"/>
          <a:stretch/>
        </p:blipFill>
        <p:spPr bwMode="auto">
          <a:xfrm>
            <a:off x="7270628" y="3952108"/>
            <a:ext cx="1965340" cy="2147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4500000">
              <a:rot lat="540000" lon="2100000" rev="0"/>
            </a:camera>
            <a:lightRig rig="soft" dir="t"/>
          </a:scene3d>
          <a:sp3d contourW="12700" prstMaterial="matte">
            <a:bevelT w="63500" h="50800" prst="relaxedInset"/>
            <a:contourClr>
              <a:srgbClr val="C0C0C0"/>
            </a:contourClr>
          </a:sp3d>
          <a:extLst/>
        </p:spPr>
      </p:pic>
      <p:pic>
        <p:nvPicPr>
          <p:cNvPr id="4" name="Picture 2" descr="http://lbgi.fr/~ripp/Phototheque/BInG/PortraitsBInG/www01/images/DSCN17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5080000" cy="2857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57250"/>
            <a:ext cx="2857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00250"/>
            <a:ext cx="5080000" cy="2857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857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sées 4"/>
          <p:cNvSpPr/>
          <p:nvPr/>
        </p:nvSpPr>
        <p:spPr>
          <a:xfrm>
            <a:off x="251520" y="28600"/>
            <a:ext cx="3960440" cy="1888232"/>
          </a:xfrm>
          <a:prstGeom prst="cloudCallout">
            <a:avLst>
              <a:gd name="adj1" fmla="val 87966"/>
              <a:gd name="adj2" fmla="val 3025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Pensées 5"/>
          <p:cNvSpPr/>
          <p:nvPr/>
        </p:nvSpPr>
        <p:spPr>
          <a:xfrm rot="10800000">
            <a:off x="103309" y="3573016"/>
            <a:ext cx="5184578" cy="2736304"/>
          </a:xfrm>
          <a:prstGeom prst="cloudCallout">
            <a:avLst>
              <a:gd name="adj1" fmla="val -36431"/>
              <a:gd name="adj2" fmla="val 9715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1370" y="321196"/>
            <a:ext cx="3752598" cy="1163588"/>
          </a:xfrm>
        </p:spPr>
        <p:txBody>
          <a:bodyPr>
            <a:noAutofit/>
          </a:bodyPr>
          <a:lstStyle/>
          <a:p>
            <a:r>
              <a:rPr lang="en-US" sz="1400" cap="none" dirty="0"/>
              <a:t>I remember during my stay in Strasbourg, you helped sort out  some problems I faced with the usage of systems and software</a:t>
            </a:r>
            <a:r>
              <a:rPr lang="en-US" sz="1400" dirty="0"/>
              <a:t>. </a:t>
            </a:r>
            <a:r>
              <a:rPr lang="fr-FR" sz="1400" dirty="0"/>
              <a:t/>
            </a:r>
            <a:br>
              <a:rPr lang="fr-FR" sz="1400" dirty="0"/>
            </a:br>
            <a:endParaRPr lang="fr-FR" sz="1600" b="1" dirty="0">
              <a:latin typeface="Calibri Light" panose="020F03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6856" y="4077072"/>
            <a:ext cx="45627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</a:t>
            </a:r>
            <a:r>
              <a:rPr lang="en-US" sz="1400" dirty="0" smtClean="0">
                <a:latin typeface="+mj-lt"/>
              </a:rPr>
              <a:t>Most </a:t>
            </a:r>
            <a:r>
              <a:rPr lang="en-US" sz="1400" dirty="0">
                <a:latin typeface="+mj-lt"/>
              </a:rPr>
              <a:t>importantly, whenever needed you </a:t>
            </a:r>
            <a:endParaRPr lang="en-US" sz="1400" dirty="0" smtClean="0"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were </a:t>
            </a:r>
            <a:r>
              <a:rPr lang="en-US" sz="1400" dirty="0">
                <a:latin typeface="+mj-lt"/>
              </a:rPr>
              <a:t>there to </a:t>
            </a:r>
            <a:r>
              <a:rPr lang="en-US" sz="1400" dirty="0" smtClean="0">
                <a:latin typeface="+mj-lt"/>
              </a:rPr>
              <a:t>help !</a:t>
            </a:r>
          </a:p>
          <a:p>
            <a:r>
              <a:rPr lang="fr-FR" sz="1400" b="1" dirty="0">
                <a:latin typeface="+mj-lt"/>
              </a:rPr>
              <a:t/>
            </a:r>
            <a:br>
              <a:rPr lang="fr-FR" sz="1400" b="1" dirty="0">
                <a:latin typeface="+mj-lt"/>
              </a:rPr>
            </a:br>
            <a:r>
              <a:rPr lang="en-US" sz="1400" dirty="0" smtClean="0">
                <a:latin typeface="+mj-lt"/>
              </a:rPr>
              <a:t>And </a:t>
            </a:r>
            <a:r>
              <a:rPr lang="en-US" sz="1400" dirty="0">
                <a:latin typeface="+mj-lt"/>
              </a:rPr>
              <a:t>you, along with all the lab people, made me feel so much part of the social life there.</a:t>
            </a:r>
            <a:endParaRPr lang="fr-FR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	</a:t>
            </a:r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je </a:t>
            </a:r>
            <a:r>
              <a:rPr lang="fr-FR" sz="1400" dirty="0" smtClean="0">
                <a:latin typeface="+mj-lt"/>
              </a:rPr>
              <a:t>te </a:t>
            </a:r>
            <a:r>
              <a:rPr lang="fr-FR" sz="1400" dirty="0">
                <a:latin typeface="+mj-lt"/>
              </a:rPr>
              <a:t>souhaite le meilleur dans la </a:t>
            </a:r>
            <a:r>
              <a:rPr lang="fr-FR" sz="1400" dirty="0" smtClean="0">
                <a:latin typeface="+mj-lt"/>
              </a:rPr>
              <a:t>vie !</a:t>
            </a:r>
          </a:p>
          <a:p>
            <a:r>
              <a:rPr lang="fr-FR" sz="1400" b="1" dirty="0">
                <a:latin typeface="+mj-lt"/>
              </a:rPr>
              <a:t> </a:t>
            </a:r>
            <a:r>
              <a:rPr lang="fr-FR" sz="1400" b="1" dirty="0" smtClean="0">
                <a:latin typeface="+mj-lt"/>
              </a:rPr>
              <a:t>                                                                    </a:t>
            </a:r>
            <a:r>
              <a:rPr lang="fr-FR" sz="1400" dirty="0" smtClean="0">
                <a:latin typeface="+mj-lt"/>
              </a:rPr>
              <a:t>Krishna</a:t>
            </a:r>
            <a:endParaRPr lang="fr-FR" sz="1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459432"/>
            <a:ext cx="3429000" cy="781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80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sées 4"/>
          <p:cNvSpPr/>
          <p:nvPr/>
        </p:nvSpPr>
        <p:spPr>
          <a:xfrm>
            <a:off x="251520" y="28600"/>
            <a:ext cx="3816424" cy="1584176"/>
          </a:xfrm>
          <a:prstGeom prst="cloudCallout">
            <a:avLst>
              <a:gd name="adj1" fmla="val 60013"/>
              <a:gd name="adj2" fmla="val 5018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Pensées 5"/>
          <p:cNvSpPr/>
          <p:nvPr/>
        </p:nvSpPr>
        <p:spPr>
          <a:xfrm rot="10800000">
            <a:off x="107502" y="3645024"/>
            <a:ext cx="5184578" cy="2736304"/>
          </a:xfrm>
          <a:prstGeom prst="cloudCallout">
            <a:avLst>
              <a:gd name="adj1" fmla="val -36431"/>
              <a:gd name="adj2" fmla="val 9715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1370" y="321196"/>
            <a:ext cx="3528392" cy="998984"/>
          </a:xfrm>
        </p:spPr>
        <p:txBody>
          <a:bodyPr>
            <a:noAutofit/>
          </a:bodyPr>
          <a:lstStyle/>
          <a:p>
            <a:r>
              <a:rPr lang="fr-FR" sz="1400" b="1" dirty="0" smtClean="0">
                <a:latin typeface="Calibri Light" panose="020F0302020204030204" pitchFamily="34" charset="0"/>
              </a:rPr>
              <a:t>If I </a:t>
            </a:r>
            <a:r>
              <a:rPr lang="fr-FR" sz="1400" b="1" dirty="0" err="1" smtClean="0">
                <a:latin typeface="Calibri Light" panose="020F0302020204030204" pitchFamily="34" charset="0"/>
              </a:rPr>
              <a:t>think</a:t>
            </a:r>
            <a:r>
              <a:rPr lang="fr-FR" sz="1400" b="1" dirty="0" smtClean="0">
                <a:latin typeface="Calibri Light" panose="020F0302020204030204" pitchFamily="34" charset="0"/>
              </a:rPr>
              <a:t> ‘Strasbourg, if I </a:t>
            </a:r>
            <a:r>
              <a:rPr lang="fr-FR" sz="1400" b="1" dirty="0" err="1" smtClean="0">
                <a:latin typeface="Calibri Light" panose="020F0302020204030204" pitchFamily="34" charset="0"/>
              </a:rPr>
              <a:t>thinks</a:t>
            </a:r>
            <a:r>
              <a:rPr lang="fr-FR" sz="1400" b="1" dirty="0" smtClean="0">
                <a:latin typeface="Calibri Light" panose="020F0302020204030204" pitchFamily="34" charset="0"/>
              </a:rPr>
              <a:t> ‘France’</a:t>
            </a:r>
            <a:br>
              <a:rPr lang="fr-FR" sz="1400" b="1" dirty="0" smtClean="0">
                <a:latin typeface="Calibri Light" panose="020F0302020204030204" pitchFamily="34" charset="0"/>
              </a:rPr>
            </a:br>
            <a:r>
              <a:rPr lang="fr-FR" sz="1400" b="1" dirty="0" smtClean="0">
                <a:latin typeface="Calibri Light" panose="020F0302020204030204" pitchFamily="34" charset="0"/>
              </a:rPr>
              <a:t>Raymond </a:t>
            </a:r>
            <a:r>
              <a:rPr lang="fr-FR" sz="1400" b="1" dirty="0" err="1" smtClean="0">
                <a:latin typeface="Calibri Light" panose="020F0302020204030204" pitchFamily="34" charset="0"/>
              </a:rPr>
              <a:t>is</a:t>
            </a:r>
            <a:r>
              <a:rPr lang="fr-FR" sz="1400" b="1" dirty="0" smtClean="0">
                <a:latin typeface="Calibri Light" panose="020F0302020204030204" pitchFamily="34" charset="0"/>
              </a:rPr>
              <a:t> the one I </a:t>
            </a:r>
            <a:r>
              <a:rPr lang="fr-FR" sz="1400" b="1" dirty="0" err="1" smtClean="0">
                <a:latin typeface="Calibri Light" panose="020F0302020204030204" pitchFamily="34" charset="0"/>
              </a:rPr>
              <a:t>remember</a:t>
            </a:r>
            <a:r>
              <a:rPr lang="fr-FR" sz="1400" b="1" dirty="0" smtClean="0">
                <a:latin typeface="Calibri Light" panose="020F0302020204030204" pitchFamily="34" charset="0"/>
              </a:rPr>
              <a:t>, </a:t>
            </a:r>
            <a:r>
              <a:rPr lang="fr-FR" sz="1400" b="1" dirty="0" err="1" smtClean="0">
                <a:latin typeface="Calibri Light" panose="020F0302020204030204" pitchFamily="34" charset="0"/>
              </a:rPr>
              <a:t>followed</a:t>
            </a:r>
            <a:r>
              <a:rPr lang="fr-FR" sz="1400" b="1" dirty="0" smtClean="0">
                <a:latin typeface="Calibri Light" panose="020F0302020204030204" pitchFamily="34" charset="0"/>
              </a:rPr>
              <a:t> </a:t>
            </a:r>
            <a:r>
              <a:rPr lang="fr-FR" sz="1400" b="1" dirty="0" err="1" smtClean="0">
                <a:latin typeface="Calibri Light" panose="020F0302020204030204" pitchFamily="34" charset="0"/>
              </a:rPr>
              <a:t>closely</a:t>
            </a:r>
            <a:r>
              <a:rPr lang="fr-FR" sz="1400" b="1" dirty="0" smtClean="0">
                <a:latin typeface="Calibri Light" panose="020F0302020204030204" pitchFamily="34" charset="0"/>
              </a:rPr>
              <a:t> by Isabelle</a:t>
            </a:r>
            <a:r>
              <a:rPr lang="fr-FR" sz="1600" b="1" dirty="0" smtClean="0">
                <a:latin typeface="Calibri Light" panose="020F0302020204030204" pitchFamily="34" charset="0"/>
              </a:rPr>
              <a:t/>
            </a:r>
            <a:br>
              <a:rPr lang="fr-FR" sz="1600" b="1" dirty="0" smtClean="0">
                <a:latin typeface="Calibri Light" panose="020F0302020204030204" pitchFamily="34" charset="0"/>
              </a:rPr>
            </a:br>
            <a:endParaRPr lang="fr-FR" sz="1600" b="1" dirty="0">
              <a:latin typeface="Calibri Light" panose="020F03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104456" cy="486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29311" y="4149080"/>
            <a:ext cx="45627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     I wish Raymond a very happy retirement.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    He will now have even more time for his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alibri Light" panose="020F0302020204030204" pitchFamily="34" charset="0"/>
              </a:rPr>
              <a:t>h</a:t>
            </a:r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obbies and his travels. Maybe he can start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restoring another 2CV!!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  My wife </a:t>
            </a:r>
            <a:r>
              <a:rPr lang="en-US" sz="1600" b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Selvi</a:t>
            </a:r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joins me in wishing Raymond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and his family a healthy, happy and prosperous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life!!                 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Gautham</a:t>
            </a:r>
            <a:endParaRPr lang="fr-FR" sz="1600" b="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09320"/>
            <a:ext cx="9157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Tous LES MESSAGES : un book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55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sées 4"/>
          <p:cNvSpPr/>
          <p:nvPr/>
        </p:nvSpPr>
        <p:spPr>
          <a:xfrm>
            <a:off x="251520" y="260648"/>
            <a:ext cx="1512168" cy="1008112"/>
          </a:xfrm>
          <a:prstGeom prst="cloudCallout">
            <a:avLst>
              <a:gd name="adj1" fmla="val 56872"/>
              <a:gd name="adj2" fmla="val -7259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1448342" cy="216024"/>
          </a:xfrm>
        </p:spPr>
        <p:txBody>
          <a:bodyPr>
            <a:no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Disponible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661248"/>
            <a:ext cx="9157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Tous LES MESSAGES : un book</a:t>
            </a:r>
            <a:endParaRPr lang="en-US" sz="2400" dirty="0"/>
          </a:p>
        </p:txBody>
      </p:sp>
      <p:sp>
        <p:nvSpPr>
          <p:cNvPr id="10" name="Pensées 9"/>
          <p:cNvSpPr/>
          <p:nvPr/>
        </p:nvSpPr>
        <p:spPr>
          <a:xfrm rot="18863084">
            <a:off x="2481389" y="724881"/>
            <a:ext cx="1728192" cy="541006"/>
          </a:xfrm>
          <a:prstGeom prst="cloudCallout">
            <a:avLst>
              <a:gd name="adj1" fmla="val 60013"/>
              <a:gd name="adj2" fmla="val 5018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 rot="18863084">
            <a:off x="2666389" y="796254"/>
            <a:ext cx="144834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Passions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4" name="Pensées 13"/>
          <p:cNvSpPr/>
          <p:nvPr/>
        </p:nvSpPr>
        <p:spPr>
          <a:xfrm>
            <a:off x="395536" y="2708920"/>
            <a:ext cx="2069243" cy="576064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539552" y="2852936"/>
            <a:ext cx="180020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enthousiasme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6" name="Pensées 15"/>
          <p:cNvSpPr/>
          <p:nvPr/>
        </p:nvSpPr>
        <p:spPr>
          <a:xfrm>
            <a:off x="5580112" y="562792"/>
            <a:ext cx="1512168" cy="648072"/>
          </a:xfrm>
          <a:prstGeom prst="cloudCallout">
            <a:avLst>
              <a:gd name="adj1" fmla="val 56872"/>
              <a:gd name="adj2" fmla="val -725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5643938" y="752828"/>
            <a:ext cx="144834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Sympathie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8" name="Pensées 17"/>
          <p:cNvSpPr/>
          <p:nvPr/>
        </p:nvSpPr>
        <p:spPr>
          <a:xfrm>
            <a:off x="4063699" y="1925425"/>
            <a:ext cx="2069243" cy="504056"/>
          </a:xfrm>
          <a:prstGeom prst="cloudCallout">
            <a:avLst>
              <a:gd name="adj1" fmla="val -31777"/>
              <a:gd name="adj2" fmla="val -12342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4275209" y="2031158"/>
            <a:ext cx="180020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gentillesse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0" name="Pensées 19"/>
          <p:cNvSpPr/>
          <p:nvPr/>
        </p:nvSpPr>
        <p:spPr>
          <a:xfrm>
            <a:off x="5436097" y="3226708"/>
            <a:ext cx="648072" cy="576064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5442034" y="3380744"/>
            <a:ext cx="576065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TCL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2" name="Pensées 21"/>
          <p:cNvSpPr/>
          <p:nvPr/>
        </p:nvSpPr>
        <p:spPr>
          <a:xfrm rot="2184455">
            <a:off x="6588224" y="1916832"/>
            <a:ext cx="1512168" cy="648072"/>
          </a:xfrm>
          <a:prstGeom prst="cloudCallout">
            <a:avLst>
              <a:gd name="adj1" fmla="val -39982"/>
              <a:gd name="adj2" fmla="val -11198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 rot="2184455">
            <a:off x="6804248" y="2123097"/>
            <a:ext cx="108012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Plaisir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4" name="Pensées 23"/>
          <p:cNvSpPr/>
          <p:nvPr/>
        </p:nvSpPr>
        <p:spPr>
          <a:xfrm rot="1824548">
            <a:off x="643100" y="1614628"/>
            <a:ext cx="1512168" cy="535596"/>
          </a:xfrm>
          <a:prstGeom prst="cloudCallout">
            <a:avLst>
              <a:gd name="adj1" fmla="val 56872"/>
              <a:gd name="adj2" fmla="val -7259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 rot="1824548">
            <a:off x="706926" y="1754877"/>
            <a:ext cx="1448342" cy="178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curiosité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6" name="Pensées 25"/>
          <p:cNvSpPr/>
          <p:nvPr/>
        </p:nvSpPr>
        <p:spPr>
          <a:xfrm>
            <a:off x="5868144" y="4048268"/>
            <a:ext cx="648072" cy="633672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5891651" y="4205400"/>
            <a:ext cx="576065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2CV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8" name="Pensées 27"/>
          <p:cNvSpPr/>
          <p:nvPr/>
        </p:nvSpPr>
        <p:spPr>
          <a:xfrm rot="4156730">
            <a:off x="7335830" y="536804"/>
            <a:ext cx="1512168" cy="648072"/>
          </a:xfrm>
          <a:prstGeom prst="cloudCallout">
            <a:avLst>
              <a:gd name="adj1" fmla="val 56872"/>
              <a:gd name="adj2" fmla="val -725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 rot="4156730">
            <a:off x="7379009" y="733236"/>
            <a:ext cx="144834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Disponible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0" name="Pensées 29"/>
          <p:cNvSpPr/>
          <p:nvPr/>
        </p:nvSpPr>
        <p:spPr>
          <a:xfrm rot="2172080">
            <a:off x="7138113" y="3763396"/>
            <a:ext cx="1728192" cy="720080"/>
          </a:xfrm>
          <a:prstGeom prst="cloudCallout">
            <a:avLst>
              <a:gd name="adj1" fmla="val 60013"/>
              <a:gd name="adj2" fmla="val 5018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 rot="2172080">
            <a:off x="7323113" y="4032862"/>
            <a:ext cx="144834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Passions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2" name="Pensées 31"/>
          <p:cNvSpPr/>
          <p:nvPr/>
        </p:nvSpPr>
        <p:spPr>
          <a:xfrm>
            <a:off x="321127" y="3631145"/>
            <a:ext cx="648072" cy="357690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27064" y="3675994"/>
            <a:ext cx="576065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TCL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4" name="Pensées 33"/>
          <p:cNvSpPr/>
          <p:nvPr/>
        </p:nvSpPr>
        <p:spPr>
          <a:xfrm>
            <a:off x="4355976" y="620310"/>
            <a:ext cx="648072" cy="432805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4379483" y="677008"/>
            <a:ext cx="576065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2CV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6" name="Pensées 35"/>
          <p:cNvSpPr/>
          <p:nvPr/>
        </p:nvSpPr>
        <p:spPr>
          <a:xfrm>
            <a:off x="7739926" y="2742558"/>
            <a:ext cx="784167" cy="697037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7813910" y="2957080"/>
            <a:ext cx="576065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TCL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8" name="Pensées 37"/>
          <p:cNvSpPr/>
          <p:nvPr/>
        </p:nvSpPr>
        <p:spPr>
          <a:xfrm>
            <a:off x="3629527" y="3573016"/>
            <a:ext cx="948842" cy="357690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3803419" y="3643068"/>
            <a:ext cx="576065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2CV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40" name="Pensées 39"/>
          <p:cNvSpPr/>
          <p:nvPr/>
        </p:nvSpPr>
        <p:spPr>
          <a:xfrm>
            <a:off x="1259632" y="4293096"/>
            <a:ext cx="1881130" cy="416575"/>
          </a:xfrm>
          <a:prstGeom prst="cloudCallout">
            <a:avLst>
              <a:gd name="adj1" fmla="val -22882"/>
              <a:gd name="adj2" fmla="val 697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1349338" y="4409492"/>
            <a:ext cx="180020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gentillesse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42" name="Pensées 41"/>
          <p:cNvSpPr/>
          <p:nvPr/>
        </p:nvSpPr>
        <p:spPr>
          <a:xfrm rot="19677671">
            <a:off x="2118943" y="3140034"/>
            <a:ext cx="2069243" cy="576064"/>
          </a:xfrm>
          <a:prstGeom prst="cloudCallout">
            <a:avLst>
              <a:gd name="adj1" fmla="val 96776"/>
              <a:gd name="adj2" fmla="val 2956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 rot="19677671">
            <a:off x="2262959" y="3284050"/>
            <a:ext cx="180020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enthousiasme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44" name="Pensées 43"/>
          <p:cNvSpPr/>
          <p:nvPr/>
        </p:nvSpPr>
        <p:spPr>
          <a:xfrm>
            <a:off x="3586152" y="4365104"/>
            <a:ext cx="1512168" cy="393765"/>
          </a:xfrm>
          <a:prstGeom prst="cloudCallout">
            <a:avLst>
              <a:gd name="adj1" fmla="val 56872"/>
              <a:gd name="adj2" fmla="val -7259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3649978" y="4437112"/>
            <a:ext cx="144834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curiosité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48" name="Pensées 47"/>
          <p:cNvSpPr/>
          <p:nvPr/>
        </p:nvSpPr>
        <p:spPr>
          <a:xfrm>
            <a:off x="2209602" y="1986972"/>
            <a:ext cx="1512168" cy="648072"/>
          </a:xfrm>
          <a:prstGeom prst="cloudCallout">
            <a:avLst>
              <a:gd name="adj1" fmla="val 56872"/>
              <a:gd name="adj2" fmla="val -7259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itre 1"/>
          <p:cNvSpPr txBox="1">
            <a:spLocks/>
          </p:cNvSpPr>
          <p:nvPr/>
        </p:nvSpPr>
        <p:spPr>
          <a:xfrm>
            <a:off x="2425626" y="2193237"/>
            <a:ext cx="108012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Plaisir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0" name="Pensées 49"/>
          <p:cNvSpPr/>
          <p:nvPr/>
        </p:nvSpPr>
        <p:spPr>
          <a:xfrm>
            <a:off x="5175309" y="2528900"/>
            <a:ext cx="1512168" cy="648072"/>
          </a:xfrm>
          <a:prstGeom prst="cloudCallout">
            <a:avLst>
              <a:gd name="adj1" fmla="val 98494"/>
              <a:gd name="adj2" fmla="val 8224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5239135" y="2706641"/>
            <a:ext cx="1448342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curiosité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8" grpId="0" animBg="1"/>
      <p:bldP spid="49" grpId="0"/>
      <p:bldP spid="50" grpId="0" animBg="1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-43483"/>
            <a:ext cx="5919787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6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315416"/>
            <a:ext cx="5582444" cy="739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7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467544" y="404664"/>
            <a:ext cx="828092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1974 </a:t>
            </a:r>
            <a:r>
              <a:rPr lang="fr-FR" dirty="0"/>
              <a:t>- </a:t>
            </a:r>
            <a:r>
              <a:rPr lang="fr-FR" dirty="0" smtClean="0"/>
              <a:t>Rwanda</a:t>
            </a:r>
          </a:p>
          <a:p>
            <a:r>
              <a:rPr lang="fr-FR" dirty="0"/>
              <a:t>1975 -</a:t>
            </a:r>
            <a:r>
              <a:rPr lang="fr-FR" dirty="0" smtClean="0"/>
              <a:t> Mexique, Guatemala, Laponie</a:t>
            </a:r>
          </a:p>
          <a:p>
            <a:r>
              <a:rPr lang="fr-FR" dirty="0"/>
              <a:t>1976 - les </a:t>
            </a:r>
            <a:r>
              <a:rPr lang="fr-FR" dirty="0" smtClean="0"/>
              <a:t>Alpes</a:t>
            </a:r>
          </a:p>
          <a:p>
            <a:r>
              <a:rPr lang="fr-FR" dirty="0"/>
              <a:t>1978 - Spéléologie gouffre de </a:t>
            </a:r>
            <a:r>
              <a:rPr lang="fr-FR" dirty="0" err="1" smtClean="0"/>
              <a:t>Pourpevelle</a:t>
            </a:r>
            <a:endParaRPr lang="fr-FR" dirty="0" smtClean="0"/>
          </a:p>
          <a:p>
            <a:r>
              <a:rPr lang="fr-FR" dirty="0"/>
              <a:t>1979 - Kayak</a:t>
            </a:r>
            <a:r>
              <a:rPr lang="fr-FR" dirty="0" smtClean="0"/>
              <a:t> </a:t>
            </a:r>
          </a:p>
          <a:p>
            <a:r>
              <a:rPr lang="fr-FR" dirty="0"/>
              <a:t>1981 -</a:t>
            </a:r>
            <a:r>
              <a:rPr lang="fr-FR" dirty="0" smtClean="0"/>
              <a:t> Corse</a:t>
            </a:r>
          </a:p>
          <a:p>
            <a:r>
              <a:rPr lang="fr-FR" b="1" dirty="0">
                <a:solidFill>
                  <a:srgbClr val="FF0000"/>
                </a:solidFill>
              </a:rPr>
              <a:t>1997</a:t>
            </a:r>
            <a:r>
              <a:rPr lang="fr-FR" dirty="0"/>
              <a:t> -</a:t>
            </a:r>
            <a:r>
              <a:rPr lang="fr-FR" dirty="0" smtClean="0"/>
              <a:t> </a:t>
            </a:r>
            <a:r>
              <a:rPr lang="fr-FR" dirty="0"/>
              <a:t>Inde, </a:t>
            </a:r>
            <a:r>
              <a:rPr lang="fr-FR" dirty="0" smtClean="0"/>
              <a:t>Ladakh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700808" y="4005064"/>
            <a:ext cx="6623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fr-FR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Creation</a:t>
            </a:r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fr-FR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d</a:t>
            </a:r>
            <a:r>
              <a:rPr lang="fr-FR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U</a:t>
            </a:r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 </a:t>
            </a:r>
            <a:r>
              <a:rPr lang="fr-FR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lbgi</a:t>
            </a:r>
            <a:endParaRPr lang="en-US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920" cy="62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94" y="5445224"/>
            <a:ext cx="2404178" cy="1412776"/>
          </a:xfrm>
          <a:prstGeom prst="rect">
            <a:avLst/>
          </a:prstGeom>
        </p:spPr>
      </p:pic>
      <p:pic>
        <p:nvPicPr>
          <p:cNvPr id="2052" name="Picture 4" descr="Résultat de recherche d'images pour &quot;voyag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99508"/>
            <a:ext cx="3672408" cy="20418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sées 3"/>
          <p:cNvSpPr/>
          <p:nvPr/>
        </p:nvSpPr>
        <p:spPr>
          <a:xfrm>
            <a:off x="395536" y="44624"/>
            <a:ext cx="8640960" cy="4608512"/>
          </a:xfrm>
          <a:prstGeom prst="cloudCallout">
            <a:avLst>
              <a:gd name="adj1" fmla="val -13030"/>
              <a:gd name="adj2" fmla="val 7177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ésultat de recherche d'images pour &quot;voyage retraité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12" y="620688"/>
            <a:ext cx="5356984" cy="32141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voyage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8" y="4604314"/>
            <a:ext cx="2945416" cy="22090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1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00"/>
          <a:stretch/>
        </p:blipFill>
        <p:spPr>
          <a:xfrm>
            <a:off x="793281" y="836712"/>
            <a:ext cx="775631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621"/>
            <a:ext cx="91440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du </a:t>
            </a:r>
            <a:r>
              <a:rPr lang="fr-FR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Lbgi</a:t>
            </a:r>
            <a:r>
              <a:rPr lang="fr-FR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 </a:t>
            </a:r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au CSTB : de 1997… à nos jours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lbgi.fr/~ripp/Phototheque/BInG/BInGI_Days2004/www01/images/DSCN93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/>
          <a:stretch/>
        </p:blipFill>
        <p:spPr bwMode="auto">
          <a:xfrm>
            <a:off x="1500336" y="476672"/>
            <a:ext cx="6096000" cy="4068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/>
          <a:stretch/>
        </p:blipFill>
        <p:spPr>
          <a:xfrm>
            <a:off x="683569" y="4149080"/>
            <a:ext cx="8136904" cy="266822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Image 8" descr="CS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3319061"/>
            <a:ext cx="882725" cy="8770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1259632" cy="6096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496" y="591071"/>
            <a:ext cx="863994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2004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4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64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 b="26375"/>
          <a:stretch/>
        </p:blipFill>
        <p:spPr>
          <a:xfrm>
            <a:off x="648072" y="5148848"/>
            <a:ext cx="3563888" cy="17365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60" y="5290447"/>
            <a:ext cx="3690988" cy="15229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" y="-1"/>
            <a:ext cx="9170208" cy="52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6548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Accompagner le biologiste</a:t>
            </a:r>
            <a:r>
              <a:rPr lang="fr-F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… </a:t>
            </a:r>
            <a:endParaRPr lang="fr-FR" sz="28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753652"/>
            <a:ext cx="91440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Gscope</a:t>
            </a:r>
            <a:r>
              <a:rPr lang="en-US" sz="2800" dirty="0" smtClean="0"/>
              <a:t>: Le </a:t>
            </a:r>
            <a:r>
              <a:rPr lang="en-US" sz="2800" dirty="0" err="1" smtClean="0"/>
              <a:t>Tcl</a:t>
            </a:r>
            <a:r>
              <a:rPr lang="en-US" sz="2800" dirty="0" smtClean="0"/>
              <a:t>… à </a:t>
            </a:r>
            <a:r>
              <a:rPr lang="en-US" sz="2800" dirty="0" err="1" smtClean="0"/>
              <a:t>l’ère</a:t>
            </a:r>
            <a:r>
              <a:rPr lang="en-US" sz="2800" dirty="0" smtClean="0"/>
              <a:t> des “OMIQUES”</a:t>
            </a:r>
            <a:endParaRPr lang="en-US" sz="2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19" y="2451459"/>
            <a:ext cx="6086209" cy="37625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13" y="2463176"/>
            <a:ext cx="6100036" cy="37434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3131840" cy="4572000"/>
          </a:xfrm>
          <a:prstGeom prst="rect">
            <a:avLst/>
          </a:prstGeom>
        </p:spPr>
      </p:pic>
      <p:pic>
        <p:nvPicPr>
          <p:cNvPr id="7" name="Picture 2" descr="http://lbgi.fr/~ripp/Phototheque/ThesesEtPots/TheseJulie/www01/images/R6K069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48" y="227687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3652" y="44624"/>
            <a:ext cx="9144000" cy="170835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endParaRPr lang="fr-FR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Face à la révolution informatique</a:t>
            </a:r>
          </a:p>
          <a:p>
            <a:pPr algn="ctr">
              <a:lnSpc>
                <a:spcPct val="150000"/>
              </a:lnSpc>
            </a:pP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Face aux nouveaux outils, langages, réseaux…</a:t>
            </a:r>
          </a:p>
          <a:p>
            <a:pPr algn="ctr">
              <a:lnSpc>
                <a:spcPct val="150000"/>
              </a:lnSpc>
            </a:pP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Face au </a:t>
            </a:r>
            <a:r>
              <a:rPr lang="fr-FR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tsunami des données </a:t>
            </a: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biologiques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F:\20180117_1832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/>
          <a:stretch/>
        </p:blipFill>
        <p:spPr bwMode="auto">
          <a:xfrm rot="5400000">
            <a:off x="5270317" y="2951341"/>
            <a:ext cx="4584661" cy="323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/>
          <a:stretch/>
        </p:blipFill>
        <p:spPr>
          <a:xfrm rot="5400000">
            <a:off x="-771381" y="3011743"/>
            <a:ext cx="4571998" cy="31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8597" r="12330" b="-2292"/>
          <a:stretch/>
        </p:blipFill>
        <p:spPr>
          <a:xfrm>
            <a:off x="7812360" y="3917839"/>
            <a:ext cx="885720" cy="2895537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458694"/>
            <a:ext cx="9143999" cy="511632"/>
          </a:xfrm>
        </p:spPr>
        <p:txBody>
          <a:bodyPr>
            <a:normAutofit/>
          </a:bodyPr>
          <a:lstStyle/>
          <a:p>
            <a:r>
              <a:rPr lang="fr-FR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ea typeface="+mn-ea"/>
                <a:cs typeface="+mn-cs"/>
              </a:rPr>
              <a:t>Gscope</a:t>
            </a:r>
            <a:r>
              <a:rPr lang="fr-FR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ea typeface="+mn-ea"/>
                <a:cs typeface="+mn-cs"/>
              </a:rPr>
              <a:t> : au cœur de </a:t>
            </a:r>
            <a:r>
              <a:rPr lang="fr-FR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ea typeface="+mn-ea"/>
                <a:cs typeface="+mn-cs"/>
              </a:rPr>
              <a:t>tous nos projets</a:t>
            </a:r>
            <a:endParaRPr lang="fr-FR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907704" y="1040110"/>
            <a:ext cx="6953551" cy="3829050"/>
          </a:xfrm>
        </p:spPr>
        <p:txBody>
          <a:bodyPr>
            <a:normAutofit/>
          </a:bodyPr>
          <a:lstStyle/>
          <a:p>
            <a:r>
              <a:rPr lang="fr-FR" sz="1800" dirty="0" smtClean="0"/>
              <a:t>Plus de 200 « projets » </a:t>
            </a:r>
            <a:r>
              <a:rPr lang="fr-FR" sz="1800" dirty="0" err="1" smtClean="0"/>
              <a:t>Gscope</a:t>
            </a:r>
            <a:endParaRPr lang="fr-FR" sz="1800" dirty="0" smtClean="0"/>
          </a:p>
          <a:p>
            <a:pPr lvl="1"/>
            <a:r>
              <a:rPr lang="fr-FR" sz="1800" dirty="0"/>
              <a:t>Etude de groupes de protéines</a:t>
            </a:r>
          </a:p>
          <a:p>
            <a:pPr lvl="1"/>
            <a:r>
              <a:rPr lang="fr-FR" sz="1800" dirty="0" smtClean="0"/>
              <a:t>Annotation de génomes</a:t>
            </a:r>
          </a:p>
          <a:p>
            <a:pPr lvl="1"/>
            <a:r>
              <a:rPr lang="fr-FR" sz="1800" dirty="0" smtClean="0"/>
              <a:t>Recherche de gènes liées au maladies </a:t>
            </a:r>
          </a:p>
          <a:p>
            <a:pPr lvl="1"/>
            <a:r>
              <a:rPr lang="fr-FR" sz="1800" dirty="0" smtClean="0"/>
              <a:t>Thèses</a:t>
            </a:r>
            <a:r>
              <a:rPr lang="fr-FR" sz="1800" dirty="0"/>
              <a:t>, post-doc et stages</a:t>
            </a:r>
          </a:p>
          <a:p>
            <a:pPr lvl="1"/>
            <a:r>
              <a:rPr lang="fr-FR" sz="1800" dirty="0"/>
              <a:t>Publications</a:t>
            </a:r>
          </a:p>
          <a:p>
            <a:pPr lvl="1"/>
            <a:r>
              <a:rPr lang="fr-FR" sz="1800" dirty="0"/>
              <a:t>+ 30 sites </a:t>
            </a:r>
            <a:r>
              <a:rPr lang="fr-FR" sz="1800" dirty="0" smtClean="0"/>
              <a:t>web</a:t>
            </a:r>
          </a:p>
          <a:p>
            <a:pPr marL="342900" lvl="1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8597" r="12330" b="1808"/>
          <a:stretch/>
        </p:blipFill>
        <p:spPr>
          <a:xfrm>
            <a:off x="7812360" y="1473210"/>
            <a:ext cx="885720" cy="2768837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919705" y="3357088"/>
            <a:ext cx="2048530" cy="359944"/>
            <a:chOff x="5919705" y="3573016"/>
            <a:chExt cx="2048530" cy="35994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" t="40338" r="53725" b="19281"/>
            <a:stretch/>
          </p:blipFill>
          <p:spPr>
            <a:xfrm>
              <a:off x="6367576" y="3573016"/>
              <a:ext cx="1600659" cy="29641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ZoneTexte 9"/>
            <p:cNvSpPr txBox="1"/>
            <p:nvPr/>
          </p:nvSpPr>
          <p:spPr>
            <a:xfrm>
              <a:off x="5919705" y="365596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2017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901471" y="2781024"/>
            <a:ext cx="3094046" cy="418620"/>
            <a:chOff x="5901471" y="2996952"/>
            <a:chExt cx="3094046" cy="41862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4" t="62148" r="25324" b="14392"/>
            <a:stretch/>
          </p:blipFill>
          <p:spPr>
            <a:xfrm>
              <a:off x="6348450" y="2996952"/>
              <a:ext cx="2647067" cy="37815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3" name="ZoneTexte 12"/>
            <p:cNvSpPr txBox="1"/>
            <p:nvPr/>
          </p:nvSpPr>
          <p:spPr>
            <a:xfrm>
              <a:off x="5901471" y="313857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2015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204405" y="2147718"/>
            <a:ext cx="2259082" cy="417186"/>
            <a:chOff x="204405" y="2435750"/>
            <a:chExt cx="2259082" cy="417186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1" t="52519" r="21001" b="10901"/>
            <a:stretch/>
          </p:blipFill>
          <p:spPr>
            <a:xfrm>
              <a:off x="204405" y="2435750"/>
              <a:ext cx="1731734" cy="34634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6" name="ZoneTexte 15"/>
            <p:cNvSpPr txBox="1"/>
            <p:nvPr/>
          </p:nvSpPr>
          <p:spPr>
            <a:xfrm>
              <a:off x="1938984" y="2575937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2005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04406" y="2683246"/>
            <a:ext cx="1933439" cy="529730"/>
            <a:chOff x="204406" y="2971278"/>
            <a:chExt cx="1933439" cy="52973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9" t="41465" r="28409" b="5579"/>
            <a:stretch/>
          </p:blipFill>
          <p:spPr>
            <a:xfrm>
              <a:off x="204406" y="2971278"/>
              <a:ext cx="1418261" cy="46176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9" name="ZoneTexte 18"/>
            <p:cNvSpPr txBox="1"/>
            <p:nvPr/>
          </p:nvSpPr>
          <p:spPr>
            <a:xfrm>
              <a:off x="1613342" y="3224009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2006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04405" y="3928732"/>
            <a:ext cx="2969044" cy="506891"/>
            <a:chOff x="204405" y="4216764"/>
            <a:chExt cx="2969044" cy="506891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" t="23122" r="7604"/>
            <a:stretch/>
          </p:blipFill>
          <p:spPr>
            <a:xfrm>
              <a:off x="204405" y="4216764"/>
              <a:ext cx="2450628" cy="4353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2" name="ZoneTexte 21"/>
            <p:cNvSpPr txBox="1"/>
            <p:nvPr/>
          </p:nvSpPr>
          <p:spPr>
            <a:xfrm>
              <a:off x="2648946" y="444665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2007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04405" y="3356992"/>
            <a:ext cx="2457760" cy="524481"/>
            <a:chOff x="204405" y="3645024"/>
            <a:chExt cx="2457760" cy="52448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5" t="49152" r="24448" b="15259"/>
            <a:stretch/>
          </p:blipFill>
          <p:spPr>
            <a:xfrm>
              <a:off x="204405" y="3645024"/>
              <a:ext cx="1950244" cy="43613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5" name="ZoneTexte 24"/>
            <p:cNvSpPr txBox="1"/>
            <p:nvPr/>
          </p:nvSpPr>
          <p:spPr>
            <a:xfrm>
              <a:off x="2137662" y="38925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2007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04406" y="4656731"/>
            <a:ext cx="2715845" cy="356445"/>
            <a:chOff x="204406" y="4944763"/>
            <a:chExt cx="2715845" cy="356445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" t="28636" r="56399" b="57784"/>
            <a:stretch/>
          </p:blipFill>
          <p:spPr>
            <a:xfrm>
              <a:off x="204406" y="4944763"/>
              <a:ext cx="2205245" cy="27003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8" name="ZoneTexte 27"/>
            <p:cNvSpPr txBox="1"/>
            <p:nvPr/>
          </p:nvSpPr>
          <p:spPr>
            <a:xfrm>
              <a:off x="2395748" y="5024209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2011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886566" y="1124840"/>
            <a:ext cx="3135862" cy="400169"/>
            <a:chOff x="5886566" y="1340768"/>
            <a:chExt cx="3135862" cy="40016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" t="48064" r="8196" b="9207"/>
            <a:stretch/>
          </p:blipFill>
          <p:spPr>
            <a:xfrm>
              <a:off x="6333545" y="1340768"/>
              <a:ext cx="2688883" cy="32366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31" name="ZoneTexte 30"/>
            <p:cNvSpPr txBox="1"/>
            <p:nvPr/>
          </p:nvSpPr>
          <p:spPr>
            <a:xfrm>
              <a:off x="5886566" y="1463938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2012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886566" y="1700904"/>
            <a:ext cx="2985261" cy="344645"/>
            <a:chOff x="5886566" y="1916832"/>
            <a:chExt cx="2985261" cy="344645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" t="41967" r="56780" b="41454"/>
            <a:stretch/>
          </p:blipFill>
          <p:spPr>
            <a:xfrm>
              <a:off x="6333545" y="1916832"/>
              <a:ext cx="2538282" cy="27003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34" name="ZoneTexte 33"/>
            <p:cNvSpPr txBox="1"/>
            <p:nvPr/>
          </p:nvSpPr>
          <p:spPr>
            <a:xfrm>
              <a:off x="5886566" y="1984478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2012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204405" y="1244906"/>
            <a:ext cx="1896555" cy="743934"/>
            <a:chOff x="204405" y="1532938"/>
            <a:chExt cx="1896555" cy="743934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05" y="1532938"/>
              <a:ext cx="1371600" cy="6766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37" name="ZoneTexte 36"/>
            <p:cNvSpPr txBox="1"/>
            <p:nvPr/>
          </p:nvSpPr>
          <p:spPr>
            <a:xfrm>
              <a:off x="1576457" y="199987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2003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204405" y="5075912"/>
            <a:ext cx="2282438" cy="513328"/>
            <a:chOff x="204405" y="5363944"/>
            <a:chExt cx="2282438" cy="513328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" t="35777" r="58524" b="35802"/>
            <a:stretch/>
          </p:blipFill>
          <p:spPr>
            <a:xfrm>
              <a:off x="204405" y="5363944"/>
              <a:ext cx="1757050" cy="41427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40" name="ZoneTexte 39"/>
            <p:cNvSpPr txBox="1"/>
            <p:nvPr/>
          </p:nvSpPr>
          <p:spPr>
            <a:xfrm>
              <a:off x="1962340" y="560027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2012</a:t>
              </a: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892271" y="2276968"/>
            <a:ext cx="2120149" cy="339936"/>
            <a:chOff x="5892271" y="2492896"/>
            <a:chExt cx="2120149" cy="339936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" t="41584" r="46350" b="30067"/>
            <a:stretch/>
          </p:blipFill>
          <p:spPr>
            <a:xfrm>
              <a:off x="6333545" y="2492896"/>
              <a:ext cx="1678875" cy="2650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43" name="ZoneTexte 42"/>
            <p:cNvSpPr txBox="1"/>
            <p:nvPr/>
          </p:nvSpPr>
          <p:spPr>
            <a:xfrm>
              <a:off x="5892271" y="255583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prstClr val="black"/>
                  </a:solidFill>
                </a:rPr>
                <a:t>2015</a:t>
              </a:r>
            </a:p>
          </p:txBody>
        </p:sp>
      </p:grp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64899" r="39827" b="20099"/>
          <a:stretch/>
        </p:blipFill>
        <p:spPr>
          <a:xfrm>
            <a:off x="3418146" y="3957734"/>
            <a:ext cx="1836204" cy="6480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41584" r="46350" b="30067"/>
          <a:stretch/>
        </p:blipFill>
        <p:spPr>
          <a:xfrm>
            <a:off x="3431643" y="5098402"/>
            <a:ext cx="1952836" cy="3083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54556" r="45044" b="15880"/>
          <a:stretch/>
        </p:blipFill>
        <p:spPr>
          <a:xfrm>
            <a:off x="2239629" y="5844138"/>
            <a:ext cx="1757238" cy="2411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0000" r="32675" b="17785"/>
          <a:stretch/>
        </p:blipFill>
        <p:spPr>
          <a:xfrm>
            <a:off x="683568" y="6165304"/>
            <a:ext cx="4536504" cy="3240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9890" r="42913" b="10441"/>
          <a:stretch/>
        </p:blipFill>
        <p:spPr>
          <a:xfrm>
            <a:off x="5483858" y="5841267"/>
            <a:ext cx="3510390" cy="3240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35544" r="16926" b="6631"/>
          <a:stretch/>
        </p:blipFill>
        <p:spPr>
          <a:xfrm>
            <a:off x="5566662" y="4389782"/>
            <a:ext cx="2268252" cy="432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5" b="89899"/>
          <a:stretch/>
        </p:blipFill>
        <p:spPr>
          <a:xfrm>
            <a:off x="5787588" y="5075315"/>
            <a:ext cx="2910492" cy="5195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1" name="Rectangle 50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Curiosité</a:t>
            </a:r>
          </a:p>
        </p:txBody>
      </p:sp>
    </p:spTree>
    <p:extLst>
      <p:ext uri="{BB962C8B-B14F-4D97-AF65-F5344CB8AC3E}">
        <p14:creationId xmlns:p14="http://schemas.microsoft.com/office/powerpoint/2010/main" val="36603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patience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1513"/>
          <a:stretch/>
        </p:blipFill>
        <p:spPr>
          <a:xfrm>
            <a:off x="13652" y="489248"/>
            <a:ext cx="9144000" cy="36565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28932" r="16796"/>
          <a:stretch/>
        </p:blipFill>
        <p:spPr>
          <a:xfrm>
            <a:off x="683568" y="2098302"/>
            <a:ext cx="1317988" cy="1618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216" y="493852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fr-FR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Les 2 </a:t>
            </a:r>
            <a:r>
              <a:rPr lang="fr-FR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r.R</a:t>
            </a:r>
            <a:r>
              <a:rPr lang="fr-FR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. !</a:t>
            </a:r>
          </a:p>
          <a:p>
            <a:pPr algn="ctr">
              <a:lnSpc>
                <a:spcPct val="150000"/>
              </a:lnSpc>
            </a:pPr>
            <a:r>
              <a:rPr lang="fr-FR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10 heures de confinement total dans le bureau…</a:t>
            </a:r>
          </a:p>
          <a:p>
            <a:pPr algn="ctr">
              <a:lnSpc>
                <a:spcPct val="150000"/>
              </a:lnSpc>
            </a:pPr>
            <a:r>
              <a:rPr lang="fr-FR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201 versions…</a:t>
            </a:r>
          </a:p>
          <a:p>
            <a:pPr algn="ctr">
              <a:lnSpc>
                <a:spcPct val="150000"/>
              </a:lnSpc>
            </a:pPr>
            <a:r>
              <a:rPr lang="fr-FR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des moments inoubliables</a:t>
            </a:r>
            <a:endParaRPr lang="en-US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508" t="14419" r="53196" b="45737"/>
          <a:stretch/>
        </p:blipFill>
        <p:spPr bwMode="auto">
          <a:xfrm>
            <a:off x="1043608" y="4293095"/>
            <a:ext cx="7128792" cy="256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81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Disponibilité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686079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Projet EVI-</a:t>
            </a:r>
            <a:r>
              <a:rPr lang="fr-FR" sz="2800" b="1" dirty="0" err="1" smtClean="0"/>
              <a:t>Genoret</a:t>
            </a:r>
            <a:r>
              <a:rPr lang="fr-FR" sz="2800" b="1" dirty="0" smtClean="0"/>
              <a:t> </a:t>
            </a:r>
            <a:r>
              <a:rPr lang="fr-FR" sz="2400" i="1" dirty="0" smtClean="0"/>
              <a:t>(Génomique </a:t>
            </a:r>
            <a:r>
              <a:rPr lang="fr-FR" sz="2400" i="1" dirty="0"/>
              <a:t>Fonctionnelle de la </a:t>
            </a:r>
            <a:r>
              <a:rPr lang="fr-FR" sz="2400" i="1" dirty="0" smtClean="0"/>
              <a:t>Rétine; WP16 )</a:t>
            </a:r>
            <a:endParaRPr lang="fr-FR" sz="2800" b="1" i="1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896" y="1268760"/>
            <a:ext cx="9111060" cy="5564686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fr-FR" sz="2400" b="1" dirty="0" smtClean="0"/>
              <a:t>Fédérer</a:t>
            </a:r>
            <a:r>
              <a:rPr lang="fr-FR" sz="2400" dirty="0" smtClean="0"/>
              <a:t> </a:t>
            </a:r>
            <a:r>
              <a:rPr lang="fr-FR" sz="2400" dirty="0"/>
              <a:t>les données </a:t>
            </a:r>
            <a:r>
              <a:rPr lang="fr-FR" sz="2400" b="1" dirty="0"/>
              <a:t>hétérogènes</a:t>
            </a:r>
            <a:r>
              <a:rPr lang="fr-FR" sz="2400" dirty="0"/>
              <a:t> </a:t>
            </a:r>
            <a:endParaRPr lang="fr-FR" sz="2400" dirty="0" smtClean="0"/>
          </a:p>
          <a:p>
            <a:pPr marL="355600" lvl="1"/>
            <a:r>
              <a:rPr lang="fr-FR" sz="2000" dirty="0" smtClean="0"/>
              <a:t>fournies </a:t>
            </a:r>
            <a:r>
              <a:rPr lang="fr-FR" sz="2000" dirty="0"/>
              <a:t>par </a:t>
            </a:r>
            <a:r>
              <a:rPr lang="fr-FR" sz="2000" b="1" dirty="0"/>
              <a:t>43</a:t>
            </a:r>
            <a:r>
              <a:rPr lang="fr-FR" sz="2000" dirty="0"/>
              <a:t> laboratoires et centres cliniques dans </a:t>
            </a:r>
            <a:r>
              <a:rPr lang="fr-FR" sz="2000" b="1" dirty="0"/>
              <a:t>12</a:t>
            </a:r>
            <a:r>
              <a:rPr lang="fr-FR" sz="2000" dirty="0"/>
              <a:t> </a:t>
            </a:r>
            <a:r>
              <a:rPr lang="fr-FR" sz="2000" dirty="0" smtClean="0"/>
              <a:t>pays </a:t>
            </a:r>
            <a:endParaRPr lang="fr-FR" sz="2000" dirty="0"/>
          </a:p>
          <a:p>
            <a:pPr marL="355600" lvl="1"/>
            <a:r>
              <a:rPr lang="fr-FR" sz="2000" dirty="0" smtClean="0"/>
              <a:t>autour de </a:t>
            </a:r>
            <a:r>
              <a:rPr lang="fr-FR" sz="2000" b="1" dirty="0" smtClean="0"/>
              <a:t>3 axes</a:t>
            </a:r>
            <a:r>
              <a:rPr lang="fr-FR" sz="2000" dirty="0"/>
              <a:t> :</a:t>
            </a:r>
            <a:r>
              <a:rPr lang="fr-FR" sz="2000" dirty="0" smtClean="0"/>
              <a:t> gènes, standards et données patients</a:t>
            </a:r>
          </a:p>
          <a:p>
            <a:pPr marL="531813" lvl="2" indent="-258763"/>
            <a:r>
              <a:rPr lang="en-US" sz="1800" dirty="0"/>
              <a:t>d</a:t>
            </a:r>
            <a:r>
              <a:rPr lang="en-US" sz="1800" dirty="0" smtClean="0"/>
              <a:t>u </a:t>
            </a:r>
            <a:r>
              <a:rPr lang="en-US" sz="1800" dirty="0" err="1" smtClean="0"/>
              <a:t>gène</a:t>
            </a:r>
            <a:r>
              <a:rPr lang="en-US" sz="1800" dirty="0" smtClean="0"/>
              <a:t> à la </a:t>
            </a:r>
            <a:r>
              <a:rPr lang="en-US" sz="1800" dirty="0" err="1" smtClean="0"/>
              <a:t>maladie</a:t>
            </a:r>
            <a:r>
              <a:rPr lang="en-US" sz="1800" dirty="0" smtClean="0"/>
              <a:t>, de </a:t>
            </a:r>
            <a:r>
              <a:rPr lang="en-US" sz="1800" dirty="0" err="1" smtClean="0"/>
              <a:t>l’animal</a:t>
            </a:r>
            <a:r>
              <a:rPr lang="en-US" sz="1800" dirty="0" smtClean="0"/>
              <a:t>  aux </a:t>
            </a:r>
            <a:r>
              <a:rPr lang="en-US" sz="1800" dirty="0" err="1" smtClean="0"/>
              <a:t>essais</a:t>
            </a:r>
            <a:r>
              <a:rPr lang="en-US" sz="1800" dirty="0" smtClean="0"/>
              <a:t> </a:t>
            </a:r>
            <a:r>
              <a:rPr lang="en-US" sz="1800" dirty="0" err="1" smtClean="0"/>
              <a:t>cliniques</a:t>
            </a:r>
            <a:r>
              <a:rPr lang="en-US" sz="1800" dirty="0" smtClean="0"/>
              <a:t>.</a:t>
            </a:r>
            <a:endParaRPr lang="en-US" i="1" dirty="0"/>
          </a:p>
          <a:p>
            <a:pPr marL="355600" lvl="2"/>
            <a:endParaRPr lang="en-US" sz="1600" i="1" dirty="0"/>
          </a:p>
          <a:p>
            <a:r>
              <a:rPr lang="en-US" sz="2400" i="1" dirty="0" err="1" smtClean="0">
                <a:solidFill>
                  <a:srgbClr val="FF0000"/>
                </a:solidFill>
              </a:rPr>
              <a:t>S’intéresser</a:t>
            </a:r>
            <a:r>
              <a:rPr lang="en-US" sz="2400" i="1" dirty="0" smtClean="0">
                <a:solidFill>
                  <a:srgbClr val="FF0000"/>
                </a:solidFill>
              </a:rPr>
              <a:t> au </a:t>
            </a:r>
            <a:r>
              <a:rPr lang="en-US" sz="2400" b="1" i="1" dirty="0" smtClean="0">
                <a:solidFill>
                  <a:srgbClr val="FF0000"/>
                </a:solidFill>
              </a:rPr>
              <a:t>métier de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chacun</a:t>
            </a: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fr-FR" sz="2400" b="1" i="1" dirty="0" smtClean="0">
                <a:solidFill>
                  <a:srgbClr val="FF0000"/>
                </a:solidFill>
              </a:rPr>
              <a:t>Aller collecter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>
                <a:solidFill>
                  <a:srgbClr val="FF0000"/>
                </a:solidFill>
              </a:rPr>
              <a:t>les informations </a:t>
            </a:r>
            <a:r>
              <a:rPr lang="fr-FR" sz="2400" i="1" dirty="0" smtClean="0">
                <a:solidFill>
                  <a:srgbClr val="FF0000"/>
                </a:solidFill>
              </a:rPr>
              <a:t>patients</a:t>
            </a:r>
          </a:p>
          <a:p>
            <a:r>
              <a:rPr lang="fr-FR" sz="2400" i="1" dirty="0" smtClean="0">
                <a:solidFill>
                  <a:srgbClr val="FF0000"/>
                </a:solidFill>
              </a:rPr>
              <a:t>Comprendre</a:t>
            </a:r>
            <a:r>
              <a:rPr lang="fr-FR" sz="2400" i="1" dirty="0">
                <a:solidFill>
                  <a:srgbClr val="FF0000"/>
                </a:solidFill>
              </a:rPr>
              <a:t>, </a:t>
            </a:r>
            <a:r>
              <a:rPr lang="fr-FR" sz="2400" b="1" i="1" dirty="0" smtClean="0">
                <a:solidFill>
                  <a:srgbClr val="FF0000"/>
                </a:solidFill>
              </a:rPr>
              <a:t>corriger</a:t>
            </a:r>
            <a:r>
              <a:rPr lang="fr-FR" sz="2400" i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fr-FR" sz="2400" i="1" dirty="0" smtClean="0">
                <a:solidFill>
                  <a:srgbClr val="FF0000"/>
                </a:solidFill>
              </a:rPr>
              <a:t>Normaliser </a:t>
            </a:r>
            <a:r>
              <a:rPr lang="fr-FR" sz="2400" i="1" dirty="0">
                <a:solidFill>
                  <a:srgbClr val="FF0000"/>
                </a:solidFill>
              </a:rPr>
              <a:t>pour créer une base </a:t>
            </a:r>
            <a:r>
              <a:rPr lang="fr-FR" sz="2400" b="1" i="1" dirty="0" smtClean="0">
                <a:solidFill>
                  <a:srgbClr val="FF0000"/>
                </a:solidFill>
              </a:rPr>
              <a:t>européenne</a:t>
            </a:r>
            <a:endParaRPr lang="fr-FR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2000" i="1" dirty="0" smtClean="0"/>
          </a:p>
          <a:p>
            <a:pPr marL="0" indent="0">
              <a:buNone/>
            </a:pPr>
            <a:endParaRPr lang="fr-FR" sz="2000" i="1" dirty="0" smtClean="0"/>
          </a:p>
          <a:p>
            <a:pPr marL="0" indent="0" algn="ctr">
              <a:buNone/>
            </a:pPr>
            <a:r>
              <a:rPr lang="fr-FR" sz="2000" b="1" i="1" dirty="0" smtClean="0"/>
              <a:t>Scientific officier : « </a:t>
            </a:r>
            <a:r>
              <a:rPr lang="fr-FR" sz="2000" b="1" i="1" dirty="0" err="1" smtClean="0"/>
              <a:t>Genoret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Database</a:t>
            </a:r>
            <a:r>
              <a:rPr lang="fr-FR" sz="2000" b="1" i="1" dirty="0" smtClean="0"/>
              <a:t> est un des meilleurs sites FP6… »</a:t>
            </a:r>
          </a:p>
          <a:p>
            <a:pPr marL="0" indent="0" algn="ctr">
              <a:buNone/>
            </a:pPr>
            <a:r>
              <a:rPr lang="fr-FR" sz="2000" b="1" i="1" dirty="0" smtClean="0"/>
              <a:t>Etude </a:t>
            </a:r>
            <a:r>
              <a:rPr lang="fr-FR" sz="2000" b="1" i="1" dirty="0" err="1"/>
              <a:t>pangénomique</a:t>
            </a:r>
            <a:r>
              <a:rPr lang="fr-FR" sz="2000" b="1" i="1" dirty="0"/>
              <a:t> </a:t>
            </a:r>
            <a:r>
              <a:rPr lang="fr-FR" sz="2000" b="1" i="1" dirty="0" smtClean="0"/>
              <a:t>mondiale sur la Dégénérescence </a:t>
            </a:r>
            <a:r>
              <a:rPr lang="fr-FR" sz="2000" b="1" i="1" dirty="0"/>
              <a:t>Maculaire Liée à l’Age</a:t>
            </a:r>
          </a:p>
          <a:p>
            <a:pPr lvl="1" algn="ctr"/>
            <a:r>
              <a:rPr lang="fr-FR" sz="1800" b="1" i="1" dirty="0"/>
              <a:t>17100 patients DMLA, 60 000 </a:t>
            </a:r>
            <a:r>
              <a:rPr lang="fr-FR" sz="1800" b="1" i="1" dirty="0" smtClean="0"/>
              <a:t>contrôles, </a:t>
            </a:r>
            <a:r>
              <a:rPr lang="fr-FR" sz="1800" b="1" i="1" u="sng" dirty="0" smtClean="0"/>
              <a:t>7 </a:t>
            </a:r>
            <a:r>
              <a:rPr lang="fr-FR" sz="1800" b="1" i="1" u="sng" dirty="0"/>
              <a:t>nouveaux gènes</a:t>
            </a:r>
            <a:r>
              <a:rPr lang="fr-FR" sz="1800" b="1" i="1" dirty="0"/>
              <a:t> </a:t>
            </a:r>
          </a:p>
        </p:txBody>
      </p:sp>
      <p:pic>
        <p:nvPicPr>
          <p:cNvPr id="7" name="Picture 6" descr="PosterArvoRaymondRipp200804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t="43840" r="10636" b="18755"/>
          <a:stretch/>
        </p:blipFill>
        <p:spPr bwMode="auto">
          <a:xfrm>
            <a:off x="6065053" y="2492896"/>
            <a:ext cx="3033788" cy="188658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34" y="0"/>
            <a:ext cx="844722" cy="7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4343</TotalTime>
  <Words>475</Words>
  <Application>Microsoft Office PowerPoint</Application>
  <PresentationFormat>Affichage à l'écran (4:3)</PresentationFormat>
  <Paragraphs>133</Paragraphs>
  <Slides>39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41" baseType="lpstr">
      <vt:lpstr>Thème Office</vt:lpstr>
      <vt:lpstr>Angles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Gscope : au cœur de tous nos projets</vt:lpstr>
      <vt:lpstr>Présentation PowerPoint</vt:lpstr>
      <vt:lpstr>Projet EVI-Genoret (Génomique Fonctionnelle de la Rétine; WP16 )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portrait</vt:lpstr>
      <vt:lpstr>Voyages</vt:lpstr>
      <vt:lpstr>1975 – Mexique Guatemala Laponie</vt:lpstr>
      <vt:lpstr>1976 - les Alpes </vt:lpstr>
      <vt:lpstr>1978 - Spéléologie gouffre de Pourpevelle </vt:lpstr>
      <vt:lpstr>1979 - Kayak                    1981 - Corse </vt:lpstr>
      <vt:lpstr>1997 – Inde, Ladakh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 remember during my stay in Strasbourg, you helped sort out  some problems I faced with the usage of systems and software.  </vt:lpstr>
      <vt:lpstr>If I think ‘Strasbourg, if I thinks ‘France’ Raymond is the one I remember, followed closely by Isabelle </vt:lpstr>
      <vt:lpstr>Disponible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Service Informatique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poch</dc:creator>
  <cp:lastModifiedBy>poch</cp:lastModifiedBy>
  <cp:revision>307</cp:revision>
  <dcterms:created xsi:type="dcterms:W3CDTF">2018-01-10T16:21:32Z</dcterms:created>
  <dcterms:modified xsi:type="dcterms:W3CDTF">2018-01-19T09:03:12Z</dcterms:modified>
</cp:coreProperties>
</file>